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Ligh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Light-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Light-bold.fntdata"/><Relationship Id="rId24" Type="http://schemas.openxmlformats.org/officeDocument/2006/relationships/slide" Target="slides/slide20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9.xml"/><Relationship Id="rId45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5b409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55b409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855b40951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855b40951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55b40951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855b40951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55b40951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855b40951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55b40951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855b40951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55b40951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855b40951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855b40951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855b4095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55b40951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55b40951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8b87dd76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8b87dd76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55b40951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55b40951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55b40951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55b40951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8b87dd7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8b87dd7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55b40951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855b40951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55b40951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55b40951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55b40951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55b40951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855b40951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855b40951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855b40951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855b40951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bff0d109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7bff0d10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55b40951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55b4095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8b87dd7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8b87dd7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bff0d10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bff0d10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8b87dd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8b87dd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zaproxy.org" TargetMode="External"/><Relationship Id="rId4" Type="http://schemas.openxmlformats.org/officeDocument/2006/relationships/hyperlink" Target="https://portswigger.net/burp" TargetMode="External"/><Relationship Id="rId5" Type="http://schemas.openxmlformats.org/officeDocument/2006/relationships/hyperlink" Target="https://docs.gitlab.com/ee/ci/" TargetMode="External"/><Relationship Id="rId6" Type="http://schemas.openxmlformats.org/officeDocument/2006/relationships/hyperlink" Target="https://min.io?utm_source=chatgpt.com" TargetMode="External"/><Relationship Id="rId7" Type="http://schemas.openxmlformats.org/officeDocument/2006/relationships/hyperlink" Target="https://min.io" TargetMode="External"/><Relationship Id="rId8" Type="http://schemas.openxmlformats.org/officeDocument/2006/relationships/hyperlink" Target="https://www.ssi.gouv.fr/guide/secnumnclou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idx="4294967295" type="ctrTitle"/>
          </p:nvPr>
        </p:nvSpPr>
        <p:spPr>
          <a:xfrm>
            <a:off x="1594350" y="1571927"/>
            <a:ext cx="5955300" cy="11643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Sécurité des services et applications cloud</a:t>
            </a:r>
            <a:endParaRPr/>
          </a:p>
        </p:txBody>
      </p:sp>
      <p:sp>
        <p:nvSpPr>
          <p:cNvPr id="193" name="Google Shape;193;p36"/>
          <p:cNvSpPr txBox="1"/>
          <p:nvPr>
            <p:ph idx="4294967295" type="subTitle"/>
          </p:nvPr>
        </p:nvSpPr>
        <p:spPr>
          <a:xfrm>
            <a:off x="142500" y="3733392"/>
            <a:ext cx="42504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Prénom NOM: Massini</a:t>
            </a:r>
            <a:r>
              <a:rPr lang="en" sz="1100"/>
              <a:t>ssa BRAHIMI</a:t>
            </a:r>
            <a:endParaRPr sz="1100"/>
          </a:p>
          <a:p>
            <a:pPr indent="0" lvl="0" marL="0" rtl="0" algn="just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Formation: Master MSI – Parcours Sécurité des Systèmes</a:t>
            </a:r>
            <a:endParaRPr sz="1100"/>
          </a:p>
          <a:p>
            <a:pPr indent="0" lvl="0" marL="0" rtl="0" algn="just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Informatiques en apprentissage </a:t>
            </a:r>
            <a:endParaRPr sz="1100"/>
          </a:p>
          <a:p>
            <a:pPr indent="0" lvl="0" marL="0" rtl="0" algn="just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Promo : 14</a:t>
            </a:r>
            <a:endParaRPr sz="1100"/>
          </a:p>
          <a:p>
            <a:pPr indent="0" lvl="0" marL="0" rtl="0" algn="just">
              <a:lnSpc>
                <a:spcPct val="2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Dates de la période : 11//2024 – 08//2025</a:t>
            </a:r>
            <a:endParaRPr sz="1100"/>
          </a:p>
        </p:txBody>
      </p:sp>
      <p:sp>
        <p:nvSpPr>
          <p:cNvPr id="194" name="Google Shape;194;p36"/>
          <p:cNvSpPr txBox="1"/>
          <p:nvPr>
            <p:ph idx="4294967295" type="ctrTitle"/>
          </p:nvPr>
        </p:nvSpPr>
        <p:spPr>
          <a:xfrm>
            <a:off x="1388100" y="2576402"/>
            <a:ext cx="6367800" cy="8631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RAPPORT DE 1ère PÉRIODE EN</a:t>
            </a:r>
            <a:endParaRPr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ENTREPRISE</a:t>
            </a:r>
            <a:endParaRPr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95" name="Google Shape;195;p36"/>
          <p:cNvCxnSpPr/>
          <p:nvPr/>
        </p:nvCxnSpPr>
        <p:spPr>
          <a:xfrm>
            <a:off x="3073397" y="2576403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6" name="Google Shape;196;p36" title="cloud-temple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450" y="-965998"/>
            <a:ext cx="3491600" cy="3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 title="afor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0" y="892613"/>
            <a:ext cx="1937825" cy="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 title="sorbon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00" y="213275"/>
            <a:ext cx="1937825" cy="5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>
            <p:ph idx="4294967295" type="subTitle"/>
          </p:nvPr>
        </p:nvSpPr>
        <p:spPr>
          <a:xfrm>
            <a:off x="4723725" y="3614001"/>
            <a:ext cx="4250400" cy="1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Entreprise / Département : Cloud Temple / Cloud Provider</a:t>
            </a:r>
            <a:endParaRPr sz="1100"/>
          </a:p>
          <a:p>
            <a:pPr indent="0" lvl="0" marL="0" rtl="0" algn="just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Poste: Alternant – Cloud Security Engineer Junior</a:t>
            </a:r>
            <a:endParaRPr sz="1100"/>
          </a:p>
          <a:p>
            <a:pPr indent="0" lvl="0" marL="0" rtl="0" algn="just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Maître / Tuteur d’apprentissage : Paul LEPETIT</a:t>
            </a:r>
            <a:endParaRPr sz="1100"/>
          </a:p>
          <a:p>
            <a:pPr indent="0" lvl="0" marL="0" rtl="0" algn="just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Tuteur pédagogique : Kamel MOULAOUI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4" type="title"/>
          </p:nvPr>
        </p:nvSpPr>
        <p:spPr>
          <a:xfrm>
            <a:off x="938500" y="445025"/>
            <a:ext cx="32838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Enjeux &amp; Objectifs</a:t>
            </a:r>
            <a:endParaRPr/>
          </a:p>
        </p:txBody>
      </p:sp>
      <p:cxnSp>
        <p:nvCxnSpPr>
          <p:cNvPr id="323" name="Google Shape;323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4" name="Google Shape;324;p45"/>
          <p:cNvSpPr txBox="1"/>
          <p:nvPr>
            <p:ph type="title"/>
          </p:nvPr>
        </p:nvSpPr>
        <p:spPr>
          <a:xfrm>
            <a:off x="922974" y="161175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Enjeux</a:t>
            </a:r>
            <a:endParaRPr/>
          </a:p>
        </p:txBody>
      </p:sp>
      <p:sp>
        <p:nvSpPr>
          <p:cNvPr id="325" name="Google Shape;325;p45"/>
          <p:cNvSpPr txBox="1"/>
          <p:nvPr>
            <p:ph idx="1" type="subTitle"/>
          </p:nvPr>
        </p:nvSpPr>
        <p:spPr>
          <a:xfrm>
            <a:off x="362850" y="2296650"/>
            <a:ext cx="39645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Comment intégrer la sécurité sans ralentir les cycles DevOps ?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Quels outils et approches permettent d’automatiser les contrôles de sécurité ?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/>
              <a:t>Comment garantir un haut niveau de conformité et de protection dans un environnement cloud agile ?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p45"/>
          <p:cNvSpPr txBox="1"/>
          <p:nvPr>
            <p:ph idx="2" type="title"/>
          </p:nvPr>
        </p:nvSpPr>
        <p:spPr>
          <a:xfrm>
            <a:off x="4816550" y="1683162"/>
            <a:ext cx="2763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 de l'étude</a:t>
            </a:r>
            <a:endParaRPr/>
          </a:p>
        </p:txBody>
      </p:sp>
      <p:sp>
        <p:nvSpPr>
          <p:cNvPr id="327" name="Google Shape;327;p45"/>
          <p:cNvSpPr txBox="1"/>
          <p:nvPr>
            <p:ph idx="3" type="subTitle"/>
          </p:nvPr>
        </p:nvSpPr>
        <p:spPr>
          <a:xfrm>
            <a:off x="4816550" y="2061175"/>
            <a:ext cx="3964500" cy="18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Mettre en œuvre des tests de sécurité automatisés dans un environnement CI/CD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Concevoir une architecture sécurisée</a:t>
            </a:r>
            <a:endParaRPr sz="1100"/>
          </a:p>
          <a:p>
            <a:pPr indent="-2984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/>
              <a:t>L’évaluer dans un contexte réel</a:t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45"/>
          <p:cNvCxnSpPr/>
          <p:nvPr/>
        </p:nvCxnSpPr>
        <p:spPr>
          <a:xfrm>
            <a:off x="1982124" y="22326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29" name="Google Shape;329;p45"/>
          <p:cNvCxnSpPr/>
          <p:nvPr/>
        </p:nvCxnSpPr>
        <p:spPr>
          <a:xfrm>
            <a:off x="5875700" y="225015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760325" y="3506281"/>
            <a:ext cx="444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Etat de l’art</a:t>
            </a:r>
            <a:endParaRPr/>
          </a:p>
        </p:txBody>
      </p:sp>
      <p:sp>
        <p:nvSpPr>
          <p:cNvPr id="336" name="Google Shape;336;p4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7" name="Google Shape;337;p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938500" y="445025"/>
            <a:ext cx="6245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Sécurité des systèmes d’information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4" name="Google Shape;344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5" name="Google Shape;345;p47"/>
          <p:cNvSpPr txBox="1"/>
          <p:nvPr>
            <p:ph idx="4294967295" type="subTitle"/>
          </p:nvPr>
        </p:nvSpPr>
        <p:spPr>
          <a:xfrm>
            <a:off x="282650" y="984900"/>
            <a:ext cx="51237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La sécurité des systèmes d'information regroupe l'ensemble des mesures techniques, organisationnelles et humaines visant à protéger les ressources numériques contre les menaces, les vulnérabilités et les risques.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6" name="Google Shape;346;p47"/>
          <p:cNvSpPr txBox="1"/>
          <p:nvPr>
            <p:ph idx="4294967295" type="subTitle"/>
          </p:nvPr>
        </p:nvSpPr>
        <p:spPr>
          <a:xfrm>
            <a:off x="282640" y="2463225"/>
            <a:ext cx="39858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Réglementation et conformité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</a:rPr>
              <a:t>RGPD : protection des données personnelles.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</a:rPr>
              <a:t>ISO 27001 : management de la sécurité.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</a:rPr>
              <a:t>ANSSI / SecNumCloud : cadre français et européen.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pic>
        <p:nvPicPr>
          <p:cNvPr id="348" name="Google Shape;348;p47" title="Cia-tri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597" y="2216129"/>
            <a:ext cx="2609680" cy="22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5381438" y="44644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02 : Triade CIA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938500" y="445025"/>
            <a:ext cx="47868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DevOps – approche orientée vitesse et agilité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" name="Google Shape;355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56" name="Google Shape;356;p48"/>
          <p:cNvSpPr txBox="1"/>
          <p:nvPr>
            <p:ph idx="4294967295" type="subTitle"/>
          </p:nvPr>
        </p:nvSpPr>
        <p:spPr>
          <a:xfrm>
            <a:off x="6342475" y="2621598"/>
            <a:ext cx="27630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Sécurité souvent intégrée trop tard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L’architecture microservices augmentent la surface d’attaque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approches classiques obsolètes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 txBox="1"/>
          <p:nvPr>
            <p:ph idx="4294967295" type="subTitle"/>
          </p:nvPr>
        </p:nvSpPr>
        <p:spPr>
          <a:xfrm>
            <a:off x="501950" y="1285911"/>
            <a:ext cx="4250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DevOps </a:t>
            </a:r>
            <a:r>
              <a:rPr lang="en" sz="1100">
                <a:solidFill>
                  <a:schemeClr val="lt1"/>
                </a:solidFill>
              </a:rPr>
              <a:t>est une approche qui vise à unifier les équipes développement (Dev) et opérations (Ops)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58" name="Google Shape;358;p48" title="klipartz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63" y="2665433"/>
            <a:ext cx="3208476" cy="16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360" name="Google Shape;360;p48"/>
          <p:cNvSpPr txBox="1"/>
          <p:nvPr/>
        </p:nvSpPr>
        <p:spPr>
          <a:xfrm>
            <a:off x="-4" y="2792892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Livraison rapide et continue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Automatisation des processus (CI/CD)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Collaboration accrue Dev + Ops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Amélioration de la qualité logicielle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48"/>
          <p:cNvCxnSpPr/>
          <p:nvPr/>
        </p:nvCxnSpPr>
        <p:spPr>
          <a:xfrm>
            <a:off x="1364088" y="2595131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62" name="Google Shape;362;p48"/>
          <p:cNvCxnSpPr/>
          <p:nvPr/>
        </p:nvCxnSpPr>
        <p:spPr>
          <a:xfrm>
            <a:off x="7623075" y="2621589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3" name="Google Shape;363;p48"/>
          <p:cNvSpPr txBox="1"/>
          <p:nvPr>
            <p:ph idx="4294967295" type="title"/>
          </p:nvPr>
        </p:nvSpPr>
        <p:spPr>
          <a:xfrm>
            <a:off x="505427" y="2160138"/>
            <a:ext cx="165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Avantages </a:t>
            </a:r>
            <a:endParaRPr sz="1600"/>
          </a:p>
        </p:txBody>
      </p:sp>
      <p:sp>
        <p:nvSpPr>
          <p:cNvPr id="364" name="Google Shape;364;p48"/>
          <p:cNvSpPr txBox="1"/>
          <p:nvPr>
            <p:ph idx="4294967295" type="title"/>
          </p:nvPr>
        </p:nvSpPr>
        <p:spPr>
          <a:xfrm>
            <a:off x="6729665" y="2150363"/>
            <a:ext cx="165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Limites</a:t>
            </a:r>
            <a:endParaRPr sz="1600"/>
          </a:p>
        </p:txBody>
      </p:sp>
      <p:pic>
        <p:nvPicPr>
          <p:cNvPr id="365" name="Google Shape;365;p48" title="avantag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545" y="2176822"/>
            <a:ext cx="393599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 title="inconvenien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224" y="2150354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/>
        </p:nvSpPr>
        <p:spPr>
          <a:xfrm>
            <a:off x="3072000" y="4316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03 : Chaine DevOps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938500" y="445025"/>
            <a:ext cx="5409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L’approche DevSecOps : vers un DevOps sécurisé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4" name="Google Shape;374;p49"/>
          <p:cNvSpPr txBox="1"/>
          <p:nvPr>
            <p:ph idx="4294967295" type="subTitle"/>
          </p:nvPr>
        </p:nvSpPr>
        <p:spPr>
          <a:xfrm>
            <a:off x="6183475" y="2523100"/>
            <a:ext cx="2922000" cy="22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Réduction des coûts de correction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Renforce la posture globale de sécurité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Réduit le risque d’exposition aux vulnérabilités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5" name="Google Shape;375;p49"/>
          <p:cNvSpPr txBox="1"/>
          <p:nvPr>
            <p:ph idx="4294967295" type="subTitle"/>
          </p:nvPr>
        </p:nvSpPr>
        <p:spPr>
          <a:xfrm>
            <a:off x="282650" y="1193842"/>
            <a:ext cx="5409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DevSecOps </a:t>
            </a:r>
            <a:r>
              <a:rPr lang="en" sz="1100">
                <a:solidFill>
                  <a:schemeClr val="lt1"/>
                </a:solidFill>
              </a:rPr>
              <a:t>est une évolution de DevOps qui intègre la sécurité dès le début du cycle de développement et de déploiement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76" name="Google Shape;376;p49" title="devseco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00" y="2446564"/>
            <a:ext cx="3457300" cy="20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378" name="Google Shape;378;p49"/>
          <p:cNvSpPr txBox="1"/>
          <p:nvPr>
            <p:ph idx="4294967295" type="subTitle"/>
          </p:nvPr>
        </p:nvSpPr>
        <p:spPr>
          <a:xfrm>
            <a:off x="0" y="2566900"/>
            <a:ext cx="3086700" cy="21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Sécurité intégrée by design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Automatisation des contrôles de sécurité dans CI/CD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Détection et correction précoces des vulnérabilités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Collaboration Dev + Sec + Ops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>
            <a:off x="1426638" y="251576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0" name="Google Shape;380;p49"/>
          <p:cNvSpPr txBox="1"/>
          <p:nvPr>
            <p:ph idx="4294967295" type="title"/>
          </p:nvPr>
        </p:nvSpPr>
        <p:spPr>
          <a:xfrm>
            <a:off x="513698" y="2071004"/>
            <a:ext cx="2019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Principes clés</a:t>
            </a:r>
            <a:endParaRPr sz="1600"/>
          </a:p>
        </p:txBody>
      </p:sp>
      <p:sp>
        <p:nvSpPr>
          <p:cNvPr id="381" name="Google Shape;381;p49"/>
          <p:cNvSpPr txBox="1"/>
          <p:nvPr>
            <p:ph idx="4294967295" type="title"/>
          </p:nvPr>
        </p:nvSpPr>
        <p:spPr>
          <a:xfrm>
            <a:off x="6348098" y="2071004"/>
            <a:ext cx="2019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Bénéfices </a:t>
            </a:r>
            <a:endParaRPr sz="1600"/>
          </a:p>
        </p:txBody>
      </p:sp>
      <p:cxnSp>
        <p:nvCxnSpPr>
          <p:cNvPr id="382" name="Google Shape;382;p49"/>
          <p:cNvCxnSpPr/>
          <p:nvPr/>
        </p:nvCxnSpPr>
        <p:spPr>
          <a:xfrm>
            <a:off x="7221988" y="2515760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3" name="Google Shape;383;p49"/>
          <p:cNvSpPr txBox="1"/>
          <p:nvPr/>
        </p:nvSpPr>
        <p:spPr>
          <a:xfrm>
            <a:off x="3072000" y="43958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03 : Chaine DevSecOps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/>
          <p:nvPr/>
        </p:nvSpPr>
        <p:spPr>
          <a:xfrm>
            <a:off x="1091036" y="2138315"/>
            <a:ext cx="1452900" cy="145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83000" lIns="83000" spcFirstLastPara="1" rIns="83000" wrap="square" tIns="8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938500" y="445025"/>
            <a:ext cx="54096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Automatisation des tests de sécurité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0" name="Google Shape;390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1" name="Google Shape;391;p50"/>
          <p:cNvSpPr txBox="1"/>
          <p:nvPr>
            <p:ph idx="4294967295" type="subTitle"/>
          </p:nvPr>
        </p:nvSpPr>
        <p:spPr>
          <a:xfrm>
            <a:off x="204362" y="1138476"/>
            <a:ext cx="52149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Dans un environnement DevSecOps, les tests de sécurité peuvent être automatisés pour détecter les vulnérabilités à chaque étape du cycle de développement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2" name="Google Shape;39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393" name="Google Shape;393;p50"/>
          <p:cNvSpPr txBox="1"/>
          <p:nvPr>
            <p:ph idx="4294967295" type="subTitle"/>
          </p:nvPr>
        </p:nvSpPr>
        <p:spPr>
          <a:xfrm>
            <a:off x="3842575" y="3833678"/>
            <a:ext cx="1196400" cy="3186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453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SCA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94" name="Google Shape;394;p50"/>
          <p:cNvSpPr txBox="1"/>
          <p:nvPr>
            <p:ph idx="4294967295" type="subTitle"/>
          </p:nvPr>
        </p:nvSpPr>
        <p:spPr>
          <a:xfrm>
            <a:off x="6480725" y="3864644"/>
            <a:ext cx="868500" cy="3186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453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DAST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95" name="Google Shape;395;p50"/>
          <p:cNvSpPr txBox="1"/>
          <p:nvPr>
            <p:ph idx="4294967295" type="title"/>
          </p:nvPr>
        </p:nvSpPr>
        <p:spPr>
          <a:xfrm>
            <a:off x="879236" y="2615766"/>
            <a:ext cx="1876500" cy="4980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1"/>
              <a:t>Code</a:t>
            </a:r>
            <a:endParaRPr sz="2441"/>
          </a:p>
        </p:txBody>
      </p:sp>
      <p:sp>
        <p:nvSpPr>
          <p:cNvPr id="396" name="Google Shape;396;p50"/>
          <p:cNvSpPr txBox="1"/>
          <p:nvPr>
            <p:ph idx="4294967295" type="subTitle"/>
          </p:nvPr>
        </p:nvSpPr>
        <p:spPr>
          <a:xfrm>
            <a:off x="1453864" y="3833068"/>
            <a:ext cx="705000" cy="3186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453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SAST</a:t>
            </a:r>
            <a:endParaRPr b="1" sz="1100">
              <a:solidFill>
                <a:schemeClr val="lt1"/>
              </a:solidFill>
            </a:endParaRPr>
          </a:p>
        </p:txBody>
      </p:sp>
      <p:cxnSp>
        <p:nvCxnSpPr>
          <p:cNvPr id="397" name="Google Shape;397;p50"/>
          <p:cNvCxnSpPr/>
          <p:nvPr/>
        </p:nvCxnSpPr>
        <p:spPr>
          <a:xfrm>
            <a:off x="4307509" y="3805837"/>
            <a:ext cx="246900" cy="0"/>
          </a:xfrm>
          <a:prstGeom prst="straightConnector1">
            <a:avLst/>
          </a:prstGeom>
          <a:noFill/>
          <a:ln cap="flat" cmpd="sng" w="86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1884" rotWithShape="0" algn="bl" dir="5400000" dist="17295">
              <a:srgbClr val="FFFFFF">
                <a:alpha val="50000"/>
              </a:srgbClr>
            </a:outerShdw>
          </a:effectLst>
        </p:spPr>
      </p:cxnSp>
      <p:cxnSp>
        <p:nvCxnSpPr>
          <p:cNvPr id="398" name="Google Shape;398;p50"/>
          <p:cNvCxnSpPr/>
          <p:nvPr/>
        </p:nvCxnSpPr>
        <p:spPr>
          <a:xfrm>
            <a:off x="6791525" y="3841115"/>
            <a:ext cx="246900" cy="0"/>
          </a:xfrm>
          <a:prstGeom prst="straightConnector1">
            <a:avLst/>
          </a:prstGeom>
          <a:noFill/>
          <a:ln cap="flat" cmpd="sng" w="86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1884" rotWithShape="0" algn="bl" dir="5400000" dist="17295">
              <a:srgbClr val="FFFFFF">
                <a:alpha val="50000"/>
              </a:srgbClr>
            </a:outerShdw>
          </a:effectLst>
        </p:spPr>
      </p:cxnSp>
      <p:cxnSp>
        <p:nvCxnSpPr>
          <p:cNvPr id="399" name="Google Shape;399;p50"/>
          <p:cNvCxnSpPr/>
          <p:nvPr/>
        </p:nvCxnSpPr>
        <p:spPr>
          <a:xfrm>
            <a:off x="1670555" y="3820393"/>
            <a:ext cx="246900" cy="0"/>
          </a:xfrm>
          <a:prstGeom prst="straightConnector1">
            <a:avLst/>
          </a:prstGeom>
          <a:noFill/>
          <a:ln cap="flat" cmpd="sng" w="86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1884" rotWithShape="0" algn="bl" dir="5400000" dist="17295">
              <a:srgbClr val="FFFFFF">
                <a:alpha val="50000"/>
              </a:srgbClr>
            </a:outerShdw>
          </a:effectLst>
        </p:spPr>
      </p:cxnSp>
      <p:sp>
        <p:nvSpPr>
          <p:cNvPr id="400" name="Google Shape;400;p50"/>
          <p:cNvSpPr/>
          <p:nvPr/>
        </p:nvSpPr>
        <p:spPr>
          <a:xfrm>
            <a:off x="3669199" y="2138315"/>
            <a:ext cx="1452900" cy="145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83000" lIns="83000" spcFirstLastPara="1" rIns="83000" wrap="square" tIns="8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0"/>
          <p:cNvSpPr/>
          <p:nvPr/>
        </p:nvSpPr>
        <p:spPr>
          <a:xfrm>
            <a:off x="6129761" y="2121456"/>
            <a:ext cx="1452900" cy="145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83000" lIns="83000" spcFirstLastPara="1" rIns="83000" wrap="square" tIns="8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0"/>
          <p:cNvSpPr txBox="1"/>
          <p:nvPr>
            <p:ph idx="4294967295" type="title"/>
          </p:nvPr>
        </p:nvSpPr>
        <p:spPr>
          <a:xfrm>
            <a:off x="3457386" y="2615766"/>
            <a:ext cx="1876500" cy="4980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1"/>
              <a:t>Build</a:t>
            </a:r>
            <a:endParaRPr sz="2441"/>
          </a:p>
        </p:txBody>
      </p:sp>
      <p:sp>
        <p:nvSpPr>
          <p:cNvPr id="403" name="Google Shape;403;p50"/>
          <p:cNvSpPr txBox="1"/>
          <p:nvPr>
            <p:ph idx="4294967295" type="title"/>
          </p:nvPr>
        </p:nvSpPr>
        <p:spPr>
          <a:xfrm>
            <a:off x="5917961" y="2573620"/>
            <a:ext cx="1876500" cy="498000"/>
          </a:xfrm>
          <a:prstGeom prst="rect">
            <a:avLst/>
          </a:prstGeom>
        </p:spPr>
        <p:txBody>
          <a:bodyPr anchorCtr="0" anchor="t" bIns="83000" lIns="83000" spcFirstLastPara="1" rIns="83000" wrap="square" tIns="8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1"/>
              <a:t>Test</a:t>
            </a:r>
            <a:endParaRPr sz="2441"/>
          </a:p>
        </p:txBody>
      </p:sp>
      <p:sp>
        <p:nvSpPr>
          <p:cNvPr id="404" name="Google Shape;404;p50"/>
          <p:cNvSpPr/>
          <p:nvPr/>
        </p:nvSpPr>
        <p:spPr>
          <a:xfrm>
            <a:off x="2685025" y="2653675"/>
            <a:ext cx="868500" cy="393600"/>
          </a:xfrm>
          <a:prstGeom prst="rightArrow">
            <a:avLst>
              <a:gd fmla="val 50000" name="adj1"/>
              <a:gd fmla="val 4737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0"/>
          <p:cNvSpPr/>
          <p:nvPr/>
        </p:nvSpPr>
        <p:spPr>
          <a:xfrm>
            <a:off x="5203434" y="2644456"/>
            <a:ext cx="8685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0"/>
          <p:cNvSpPr txBox="1"/>
          <p:nvPr/>
        </p:nvSpPr>
        <p:spPr>
          <a:xfrm>
            <a:off x="693063" y="4136206"/>
            <a:ext cx="222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analyse du code source pour détecter les vulnérabilités avant compilation.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50"/>
          <p:cNvSpPr txBox="1"/>
          <p:nvPr/>
        </p:nvSpPr>
        <p:spPr>
          <a:xfrm>
            <a:off x="3282325" y="4107900"/>
            <a:ext cx="222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analyse des composants et librairies tierces pour identifier les vulnérabilités connues.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5801675" y="4107900"/>
            <a:ext cx="244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tests dynamiques sur l’application en fonctionnement pour identifier les failles exploitables.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3812525" y="3453850"/>
            <a:ext cx="444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414" name="Google Shape;414;p5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15" name="Google Shape;415;p5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16" name="Google Shape;41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type="title"/>
          </p:nvPr>
        </p:nvSpPr>
        <p:spPr>
          <a:xfrm>
            <a:off x="481812" y="414025"/>
            <a:ext cx="48984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utomatisation d’un scan Dast …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52"/>
          <p:cNvCxnSpPr/>
          <p:nvPr/>
        </p:nvCxnSpPr>
        <p:spPr>
          <a:xfrm>
            <a:off x="830493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23" name="Google Shape;423;p52"/>
          <p:cNvSpPr txBox="1"/>
          <p:nvPr>
            <p:ph idx="4294967295" type="subTitle"/>
          </p:nvPr>
        </p:nvSpPr>
        <p:spPr>
          <a:xfrm>
            <a:off x="303412" y="1209496"/>
            <a:ext cx="63414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Le test DAST permet d’identifier les vulnérabilités de sécurité applicative à l’exécution, en simulant des attaques réelles sur l'application en cours de fonctionnement.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pic>
        <p:nvPicPr>
          <p:cNvPr id="425" name="Google Shape;425;p52" title="burpsuite-vs-zap-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339" y="2371649"/>
            <a:ext cx="3467326" cy="17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/>
        </p:nvSpPr>
        <p:spPr>
          <a:xfrm>
            <a:off x="143550" y="2268313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427" name="Google Shape;427;p52"/>
          <p:cNvSpPr txBox="1"/>
          <p:nvPr/>
        </p:nvSpPr>
        <p:spPr>
          <a:xfrm>
            <a:off x="143550" y="2771850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428" name="Google Shape;428;p52"/>
          <p:cNvSpPr txBox="1"/>
          <p:nvPr/>
        </p:nvSpPr>
        <p:spPr>
          <a:xfrm>
            <a:off x="143550" y="3457784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endParaRPr/>
          </a:p>
        </p:txBody>
      </p:sp>
      <p:sp>
        <p:nvSpPr>
          <p:cNvPr id="429" name="Google Shape;429;p52"/>
          <p:cNvSpPr txBox="1"/>
          <p:nvPr/>
        </p:nvSpPr>
        <p:spPr>
          <a:xfrm>
            <a:off x="125709" y="4023107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endParaRPr/>
          </a:p>
        </p:txBody>
      </p:sp>
      <p:sp>
        <p:nvSpPr>
          <p:cNvPr id="430" name="Google Shape;430;p52"/>
          <p:cNvSpPr txBox="1"/>
          <p:nvPr/>
        </p:nvSpPr>
        <p:spPr>
          <a:xfrm>
            <a:off x="6537778" y="2307852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431" name="Google Shape;431;p52"/>
          <p:cNvSpPr txBox="1"/>
          <p:nvPr/>
        </p:nvSpPr>
        <p:spPr>
          <a:xfrm>
            <a:off x="6548480" y="2708052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</a:t>
            </a:r>
            <a:endParaRPr/>
          </a:p>
        </p:txBody>
      </p:sp>
      <p:sp>
        <p:nvSpPr>
          <p:cNvPr id="432" name="Google Shape;432;p52"/>
          <p:cNvSpPr txBox="1"/>
          <p:nvPr/>
        </p:nvSpPr>
        <p:spPr>
          <a:xfrm>
            <a:off x="6560401" y="3292391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endParaRPr/>
          </a:p>
        </p:txBody>
      </p:sp>
      <p:sp>
        <p:nvSpPr>
          <p:cNvPr id="433" name="Google Shape;433;p52"/>
          <p:cNvSpPr txBox="1"/>
          <p:nvPr/>
        </p:nvSpPr>
        <p:spPr>
          <a:xfrm>
            <a:off x="6571958" y="3905798"/>
            <a:ext cx="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6965584" y="2309548"/>
            <a:ext cx="183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Gratuit et open source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6968925" y="2635850"/>
            <a:ext cx="217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ntégrable dans CI/CD via API REST et CLI.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6968925" y="3245425"/>
            <a:ext cx="228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Moins précis que Burp Suite sur certaines vulnérabilités complexes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6980165" y="3886691"/>
            <a:ext cx="183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Support officiel moins centralisé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539250" y="2206825"/>
            <a:ext cx="206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étection avancée des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vulnérabilités complexes.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539250" y="2748375"/>
            <a:ext cx="195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ocumentation officiels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robustes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52"/>
          <p:cNvSpPr txBox="1"/>
          <p:nvPr/>
        </p:nvSpPr>
        <p:spPr>
          <a:xfrm>
            <a:off x="539250" y="3393300"/>
            <a:ext cx="206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Version Pro coûteuse, Community limitée en fonctionnalités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521409" y="4012404"/>
            <a:ext cx="206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Intégration CI/CD moins flexible que ZAP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3072000" y="43958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04 : BurpSuite VS ZAProxy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938500" y="432968"/>
            <a:ext cx="5227800" cy="12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… A</a:t>
            </a:r>
            <a:r>
              <a:rPr lang="en">
                <a:solidFill>
                  <a:schemeClr val="lt2"/>
                </a:solidFill>
              </a:rPr>
              <a:t>vec ZAproxy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8" name="Google Shape;448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550" y="1612496"/>
            <a:ext cx="2204400" cy="23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451" name="Google Shape;451;p53"/>
          <p:cNvSpPr txBox="1"/>
          <p:nvPr>
            <p:ph idx="4294967295" type="title"/>
          </p:nvPr>
        </p:nvSpPr>
        <p:spPr>
          <a:xfrm>
            <a:off x="459100" y="1117541"/>
            <a:ext cx="3414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Atouts d’OWASP ZAP</a:t>
            </a:r>
            <a:endParaRPr sz="2000"/>
          </a:p>
        </p:txBody>
      </p:sp>
      <p:cxnSp>
        <p:nvCxnSpPr>
          <p:cNvPr id="452" name="Google Shape;452;p53"/>
          <p:cNvCxnSpPr/>
          <p:nvPr/>
        </p:nvCxnSpPr>
        <p:spPr>
          <a:xfrm>
            <a:off x="1511147" y="1576414"/>
            <a:ext cx="1285200" cy="6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53" name="Google Shape;453;p53"/>
          <p:cNvSpPr txBox="1"/>
          <p:nvPr/>
        </p:nvSpPr>
        <p:spPr>
          <a:xfrm>
            <a:off x="266200" y="1663139"/>
            <a:ext cx="50307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source et gratuit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→ adoption facile, pas de coût de licence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Intégration DevSecOps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→ API REST, CLI, Docker, CI/CD (GitLab, Jenkins, GitHub Actions)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Personnalisable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règles ajustables (zap-config.cfg)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Large spectre de détection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SQLi, XSS, failles d’authentification, mauvaises configurations…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Interopérable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→ connexion avec SIEM, Splunk, Wazuh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Communauté active &amp; mature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→ mises à jour régulières, documentation riche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3"/>
          <p:cNvSpPr txBox="1"/>
          <p:nvPr/>
        </p:nvSpPr>
        <p:spPr>
          <a:xfrm>
            <a:off x="5397750" y="4160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05 : ZAProxy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4"/>
          <p:cNvSpPr txBox="1"/>
          <p:nvPr>
            <p:ph type="title"/>
          </p:nvPr>
        </p:nvSpPr>
        <p:spPr>
          <a:xfrm>
            <a:off x="938500" y="271843"/>
            <a:ext cx="52278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 de la solution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0" name="Google Shape;460;p54"/>
          <p:cNvCxnSpPr/>
          <p:nvPr/>
        </p:nvCxnSpPr>
        <p:spPr>
          <a:xfrm>
            <a:off x="1026200" y="240840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61" name="Google Shape;4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88" y="923103"/>
            <a:ext cx="8010700" cy="34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463" name="Google Shape;463;p54"/>
          <p:cNvSpPr txBox="1"/>
          <p:nvPr/>
        </p:nvSpPr>
        <p:spPr>
          <a:xfrm>
            <a:off x="3072000" y="4608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06: Architecture de la solution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4582375" y="622656"/>
            <a:ext cx="3657300" cy="6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Cloud Security Mission Overview</a:t>
            </a:r>
            <a:endParaRPr sz="2000"/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4440925" y="1694350"/>
            <a:ext cx="39402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3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Joined Cloud Temple as a Junior Cloud Security Engineer during a work-study internship</a:t>
            </a:r>
            <a:br>
              <a:rPr lang="en" sz="1209">
                <a:solidFill>
                  <a:schemeClr val="lt1"/>
                </a:solidFill>
              </a:rPr>
            </a:br>
            <a:endParaRPr sz="1209">
              <a:solidFill>
                <a:schemeClr val="lt1"/>
              </a:solidFill>
            </a:endParaRPr>
          </a:p>
          <a:p>
            <a:pPr indent="-3053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Integrating security testing (OWASP ZAP) into CI/CD pipelines</a:t>
            </a:r>
            <a:br>
              <a:rPr lang="en" sz="1209">
                <a:solidFill>
                  <a:schemeClr val="lt1"/>
                </a:solidFill>
              </a:rPr>
            </a:br>
            <a:endParaRPr sz="1209">
              <a:solidFill>
                <a:schemeClr val="lt1"/>
              </a:solidFill>
            </a:endParaRPr>
          </a:p>
          <a:p>
            <a:pPr indent="-3053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Worked on automating vulnerability detection for cloud applications</a:t>
            </a:r>
            <a:br>
              <a:rPr lang="en" sz="1209">
                <a:solidFill>
                  <a:schemeClr val="lt1"/>
                </a:solidFill>
              </a:rPr>
            </a:br>
            <a:endParaRPr sz="1209">
              <a:solidFill>
                <a:schemeClr val="lt1"/>
              </a:solidFill>
            </a:endParaRPr>
          </a:p>
          <a:p>
            <a:pPr indent="-3053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Gained experience in cloud &amp; application security and DevSecOps practices</a:t>
            </a:r>
            <a:endParaRPr sz="1209">
              <a:solidFill>
                <a:schemeClr val="lt1"/>
              </a:solidFill>
            </a:endParaRPr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type="title"/>
          </p:nvPr>
        </p:nvSpPr>
        <p:spPr>
          <a:xfrm>
            <a:off x="285459" y="228000"/>
            <a:ext cx="3637800" cy="15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Exemple </a:t>
            </a:r>
            <a:r>
              <a:rPr lang="en" sz="2200"/>
              <a:t>d'exécution</a:t>
            </a:r>
            <a:r>
              <a:rPr lang="en" sz="2200"/>
              <a:t> d’un scan ZAP via GitLab CI/CD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55"/>
          <p:cNvCxnSpPr/>
          <p:nvPr/>
        </p:nvCxnSpPr>
        <p:spPr>
          <a:xfrm>
            <a:off x="734641" y="196996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70" name="Google Shape;4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827" y="179009"/>
            <a:ext cx="4923249" cy="45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472" name="Google Shape;472;p55"/>
          <p:cNvSpPr txBox="1"/>
          <p:nvPr/>
        </p:nvSpPr>
        <p:spPr>
          <a:xfrm>
            <a:off x="347459" y="1980354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Description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Targets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5017450" y="4769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07: Exemple d’une planification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56"/>
          <p:cNvCxnSpPr/>
          <p:nvPr/>
        </p:nvCxnSpPr>
        <p:spPr>
          <a:xfrm>
            <a:off x="44405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79" name="Google Shape;47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pic>
        <p:nvPicPr>
          <p:cNvPr id="480" name="Google Shape;4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050" y="902500"/>
            <a:ext cx="5734050" cy="11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050" y="2433925"/>
            <a:ext cx="57340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6"/>
          <p:cNvSpPr txBox="1"/>
          <p:nvPr/>
        </p:nvSpPr>
        <p:spPr>
          <a:xfrm>
            <a:off x="325550" y="4140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lang="en" sz="2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uivi du scan</a:t>
            </a:r>
            <a:endParaRPr sz="22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3" name="Google Shape;483;p56"/>
          <p:cNvSpPr txBox="1"/>
          <p:nvPr/>
        </p:nvSpPr>
        <p:spPr>
          <a:xfrm>
            <a:off x="207050" y="17406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Lancement manuel et / ou automatique 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Accès aux pipelines pour progression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Consultation des logs en temps réel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56"/>
          <p:cNvSpPr txBox="1"/>
          <p:nvPr/>
        </p:nvSpPr>
        <p:spPr>
          <a:xfrm>
            <a:off x="4574075" y="2051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08: Exécution d’un scan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4736900" y="4367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09: Suivi et logs du scan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376176" y="284353"/>
            <a:ext cx="3977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Résultats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1" name="Google Shape;491;p57"/>
          <p:cNvCxnSpPr/>
          <p:nvPr/>
        </p:nvCxnSpPr>
        <p:spPr>
          <a:xfrm>
            <a:off x="455573" y="253350"/>
            <a:ext cx="2501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92" name="Google Shape;4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325" y="2721026"/>
            <a:ext cx="425420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170876"/>
            <a:ext cx="4254200" cy="2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/>
        </p:nvSpPr>
        <p:spPr>
          <a:xfrm>
            <a:off x="455575" y="1472050"/>
            <a:ext cx="340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Succès du job confirmé dans CI/CD pipeline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Rapport généré après chaque scan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Transfert automatique vers MinIO / S3 bucket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Rapport disponible pour exploitation ultérieure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5152425" y="2269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10: Jobs exécuté avec succès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57"/>
          <p:cNvSpPr txBox="1"/>
          <p:nvPr/>
        </p:nvSpPr>
        <p:spPr>
          <a:xfrm>
            <a:off x="5140055" y="466024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11: Logs du job 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/>
          <p:nvPr>
            <p:ph type="title"/>
          </p:nvPr>
        </p:nvSpPr>
        <p:spPr>
          <a:xfrm>
            <a:off x="3760325" y="3453850"/>
            <a:ext cx="3501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CONCLUSION</a:t>
            </a:r>
            <a:endParaRPr sz="3400"/>
          </a:p>
        </p:txBody>
      </p:sp>
      <p:sp>
        <p:nvSpPr>
          <p:cNvPr id="503" name="Google Shape;503;p5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04" name="Google Shape;504;p5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05" name="Google Shape;50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type="title"/>
          </p:nvPr>
        </p:nvSpPr>
        <p:spPr>
          <a:xfrm>
            <a:off x="938500" y="445025"/>
            <a:ext cx="43929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Objectifs atteints ?</a:t>
            </a:r>
            <a:endParaRPr/>
          </a:p>
        </p:txBody>
      </p:sp>
      <p:cxnSp>
        <p:nvCxnSpPr>
          <p:cNvPr id="511" name="Google Shape;511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2" name="Google Shape;51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  <p:sp>
        <p:nvSpPr>
          <p:cNvPr id="513" name="Google Shape;513;p59"/>
          <p:cNvSpPr txBox="1"/>
          <p:nvPr/>
        </p:nvSpPr>
        <p:spPr>
          <a:xfrm>
            <a:off x="377327" y="1649364"/>
            <a:ext cx="7026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Mise en place d’une architecture sécurisée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sélection d’OWASP ZAP comme outil DAST adapté aux besoins du projet, intégration dans un pipeline CI/CD réel.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Automatisation des tests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détection continue et fiable des vulnérabilités, permettant de gagner en efficacité et de réduire les risques opérationnels.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Perspectives techniques immédiates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possibilité d’enrichir le dispositif avec un SIEM ou une gestion plus fine des faux positifs.</a:t>
            </a:r>
            <a:b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Enjeux atteints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sécurisation des environnements, expérimentation dans un contexte réel, maîtrise des processus DevSecOps.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Limites :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seul le test DAST a été implémenté, certaines configurations peuvent encore être optimisées pour réduire les faux positifs.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>
            <p:ph type="title"/>
          </p:nvPr>
        </p:nvSpPr>
        <p:spPr>
          <a:xfrm>
            <a:off x="938500" y="445025"/>
            <a:ext cx="43929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Perspectives</a:t>
            </a: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&amp;</a:t>
            </a: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évolutions</a:t>
            </a: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 </a:t>
            </a:r>
            <a:endParaRPr/>
          </a:p>
        </p:txBody>
      </p:sp>
      <p:cxnSp>
        <p:nvCxnSpPr>
          <p:cNvPr id="519" name="Google Shape;519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20" name="Google Shape;520;p60"/>
          <p:cNvSpPr txBox="1"/>
          <p:nvPr>
            <p:ph idx="4294967295" type="subTitle"/>
          </p:nvPr>
        </p:nvSpPr>
        <p:spPr>
          <a:xfrm>
            <a:off x="341850" y="1489374"/>
            <a:ext cx="7414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Développement personnel </a:t>
            </a:r>
            <a:r>
              <a:rPr lang="en" sz="1100">
                <a:solidFill>
                  <a:schemeClr val="lt1"/>
                </a:solidFill>
              </a:rPr>
              <a:t>: amélioration de la communication, du travail en équipe et de la capacité à présenter et défendre des choix techniques devant un public professionnel.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Acquisition de compétences clés</a:t>
            </a:r>
            <a:r>
              <a:rPr lang="en" sz="1100">
                <a:solidFill>
                  <a:schemeClr val="lt1"/>
                </a:solidFill>
              </a:rPr>
              <a:t> : compréhension globale des environnements cloud sécurisés, DevSecOps et pipelines CI/CD, expérimentation concrète en conditions réelles.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Motivation et apprentissage continu</a:t>
            </a:r>
            <a:r>
              <a:rPr lang="en" sz="1100">
                <a:solidFill>
                  <a:schemeClr val="lt1"/>
                </a:solidFill>
              </a:rPr>
              <a:t> : bases solides en sécurité cloud et applicative, avec une volonté claire d’approfondir pour atteindre un niveau d’expertise.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Vision professionnelle</a:t>
            </a:r>
            <a:r>
              <a:rPr lang="en" sz="1100">
                <a:solidFill>
                  <a:schemeClr val="lt1"/>
                </a:solidFill>
              </a:rPr>
              <a:t> : préparation à un rôle avancé en sécurité offensive (Red Team), avec maîtrise des infrastructures modernes.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21" name="Google Shape;52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>
            <p:ph idx="1" type="subTitle"/>
          </p:nvPr>
        </p:nvSpPr>
        <p:spPr>
          <a:xfrm>
            <a:off x="2481900" y="3075313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</a:t>
            </a:r>
            <a:r>
              <a:rPr lang="en"/>
              <a:t>Bruce Schneier</a:t>
            </a:r>
            <a:endParaRPr/>
          </a:p>
        </p:txBody>
      </p:sp>
      <p:sp>
        <p:nvSpPr>
          <p:cNvPr id="527" name="Google Shape;527;p61"/>
          <p:cNvSpPr txBox="1"/>
          <p:nvPr>
            <p:ph type="ctrTitle"/>
          </p:nvPr>
        </p:nvSpPr>
        <p:spPr>
          <a:xfrm>
            <a:off x="1850525" y="1326013"/>
            <a:ext cx="54429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sécurité n’est pas un produit, mais un processus</a:t>
            </a:r>
            <a:endParaRPr/>
          </a:p>
        </p:txBody>
      </p:sp>
      <p:sp>
        <p:nvSpPr>
          <p:cNvPr id="528" name="Google Shape;52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938500" y="445025"/>
            <a:ext cx="43929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Bibliographie</a:t>
            </a:r>
            <a:endParaRPr/>
          </a:p>
        </p:txBody>
      </p:sp>
      <p:cxnSp>
        <p:nvCxnSpPr>
          <p:cNvPr id="534" name="Google Shape;534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5" name="Google Shape;53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6" name="Google Shape;536;p62"/>
          <p:cNvSpPr txBox="1"/>
          <p:nvPr/>
        </p:nvSpPr>
        <p:spPr>
          <a:xfrm>
            <a:off x="346350" y="950700"/>
            <a:ext cx="75333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Références de l’étude : https://www.ninjaone.com/fr/blog/7-statistiques-sur-la-cybersecurite-que-chaque-pme-et-msp-doit-connaitre/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OWASP ZAP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https://www.zaproxy.org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Burp Suite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https://portswigger.net/burp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GitLab CI/CD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https://docs.gitlab.com/ee/ci/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https://min.io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ISO/IEC 27001:2013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Norme internationale sur la sécurité de l’information.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SecNumCloud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https://www.ssi.gouv.fr/guide/secnumncloud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HDS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(Hébergeur de Données de Santé) – https://www.sante.gouv.fr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Merci!</a:t>
            </a:r>
            <a:endParaRPr sz="6500"/>
          </a:p>
        </p:txBody>
      </p:sp>
      <p:sp>
        <p:nvSpPr>
          <p:cNvPr id="542" name="Google Shape;542;p63"/>
          <p:cNvSpPr txBox="1"/>
          <p:nvPr>
            <p:ph idx="1" type="subTitle"/>
          </p:nvPr>
        </p:nvSpPr>
        <p:spPr>
          <a:xfrm>
            <a:off x="2710948" y="3391325"/>
            <a:ext cx="3771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Prêt pour répondre à vos questions !!</a:t>
            </a:r>
            <a:endParaRPr/>
          </a:p>
        </p:txBody>
      </p:sp>
      <p:cxnSp>
        <p:nvCxnSpPr>
          <p:cNvPr id="543" name="Google Shape;543;p63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44" name="Google Shape;54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06508" y="408233"/>
            <a:ext cx="5772600" cy="947400"/>
          </a:xfrm>
          <a:prstGeom prst="rect">
            <a:avLst/>
          </a:prstGeom>
        </p:spPr>
        <p:txBody>
          <a:bodyPr anchorCtr="0" anchor="t" bIns="92025" lIns="92025" spcFirstLastPara="1" rIns="92025" wrap="square" tIns="92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/>
              <a:t>Plan général</a:t>
            </a:r>
            <a:endParaRPr sz="2415"/>
          </a:p>
        </p:txBody>
      </p:sp>
      <p:cxnSp>
        <p:nvCxnSpPr>
          <p:cNvPr id="212" name="Google Shape;212;p38"/>
          <p:cNvCxnSpPr/>
          <p:nvPr/>
        </p:nvCxnSpPr>
        <p:spPr>
          <a:xfrm>
            <a:off x="1009030" y="339383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3" name="Google Shape;213;p38"/>
          <p:cNvSpPr txBox="1"/>
          <p:nvPr>
            <p:ph type="title"/>
          </p:nvPr>
        </p:nvSpPr>
        <p:spPr>
          <a:xfrm>
            <a:off x="768040" y="1578050"/>
            <a:ext cx="1033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01</a:t>
            </a:r>
            <a:endParaRPr/>
          </a:p>
        </p:txBody>
      </p:sp>
      <p:sp>
        <p:nvSpPr>
          <p:cNvPr id="214" name="Google Shape;214;p38"/>
          <p:cNvSpPr txBox="1"/>
          <p:nvPr>
            <p:ph idx="4294967295" type="title"/>
          </p:nvPr>
        </p:nvSpPr>
        <p:spPr>
          <a:xfrm>
            <a:off x="2519031" y="2297545"/>
            <a:ext cx="221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ETAT DE L’ART</a:t>
            </a:r>
            <a:endParaRPr sz="1600"/>
          </a:p>
        </p:txBody>
      </p:sp>
      <p:sp>
        <p:nvSpPr>
          <p:cNvPr id="215" name="Google Shape;215;p38"/>
          <p:cNvSpPr txBox="1"/>
          <p:nvPr>
            <p:ph idx="4294967295" type="subTitle"/>
          </p:nvPr>
        </p:nvSpPr>
        <p:spPr>
          <a:xfrm>
            <a:off x="2452306" y="2864420"/>
            <a:ext cx="2604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Sécurité des systèmes d’information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DevOps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DevSecOps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Automatisation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6" name="Google Shape;216;p38"/>
          <p:cNvSpPr txBox="1"/>
          <p:nvPr>
            <p:ph idx="4294967295" type="title"/>
          </p:nvPr>
        </p:nvSpPr>
        <p:spPr>
          <a:xfrm>
            <a:off x="7008148" y="2314505"/>
            <a:ext cx="20670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CONCLUSION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/>
          </a:p>
        </p:txBody>
      </p:sp>
      <p:sp>
        <p:nvSpPr>
          <p:cNvPr id="217" name="Google Shape;217;p38"/>
          <p:cNvSpPr txBox="1"/>
          <p:nvPr>
            <p:ph idx="4294967295" type="subTitle"/>
          </p:nvPr>
        </p:nvSpPr>
        <p:spPr>
          <a:xfrm>
            <a:off x="7008150" y="2863880"/>
            <a:ext cx="2379000" cy="1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Objectifs atteints ?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Perspectives &amp; évolutions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Bibliographie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8" name="Google Shape;218;p38"/>
          <p:cNvSpPr txBox="1"/>
          <p:nvPr>
            <p:ph idx="4294967295" type="title"/>
          </p:nvPr>
        </p:nvSpPr>
        <p:spPr>
          <a:xfrm>
            <a:off x="308819" y="2297550"/>
            <a:ext cx="2067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INTRODUCTION</a:t>
            </a:r>
            <a:endParaRPr sz="1600"/>
          </a:p>
        </p:txBody>
      </p:sp>
      <p:sp>
        <p:nvSpPr>
          <p:cNvPr id="219" name="Google Shape;219;p38"/>
          <p:cNvSpPr txBox="1"/>
          <p:nvPr>
            <p:ph idx="4294967295" type="subTitle"/>
          </p:nvPr>
        </p:nvSpPr>
        <p:spPr>
          <a:xfrm>
            <a:off x="162522" y="2829100"/>
            <a:ext cx="2514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Entreprise &amp; Equipe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Contexte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Enjeux &amp; Objectifs</a:t>
            </a:r>
            <a:endParaRPr sz="1200"/>
          </a:p>
        </p:txBody>
      </p:sp>
      <p:sp>
        <p:nvSpPr>
          <p:cNvPr id="220" name="Google Shape;220;p38"/>
          <p:cNvSpPr txBox="1"/>
          <p:nvPr>
            <p:ph idx="4294967295" type="title"/>
          </p:nvPr>
        </p:nvSpPr>
        <p:spPr>
          <a:xfrm>
            <a:off x="3061694" y="1578050"/>
            <a:ext cx="1033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/>
          </a:p>
        </p:txBody>
      </p:sp>
      <p:sp>
        <p:nvSpPr>
          <p:cNvPr id="221" name="Google Shape;221;p38"/>
          <p:cNvSpPr txBox="1"/>
          <p:nvPr>
            <p:ph idx="4294967295" type="title"/>
          </p:nvPr>
        </p:nvSpPr>
        <p:spPr>
          <a:xfrm>
            <a:off x="7574100" y="1600400"/>
            <a:ext cx="929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04</a:t>
            </a:r>
            <a:endParaRPr/>
          </a:p>
        </p:txBody>
      </p:sp>
      <p:cxnSp>
        <p:nvCxnSpPr>
          <p:cNvPr id="222" name="Google Shape;222;p38"/>
          <p:cNvCxnSpPr/>
          <p:nvPr/>
        </p:nvCxnSpPr>
        <p:spPr>
          <a:xfrm>
            <a:off x="1120766" y="22796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3" name="Google Shape;223;p38"/>
          <p:cNvCxnSpPr/>
          <p:nvPr/>
        </p:nvCxnSpPr>
        <p:spPr>
          <a:xfrm>
            <a:off x="3428931" y="2279631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4" name="Google Shape;224;p38"/>
          <p:cNvCxnSpPr/>
          <p:nvPr/>
        </p:nvCxnSpPr>
        <p:spPr>
          <a:xfrm>
            <a:off x="7833700" y="2279622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" name="Google Shape;226;p38"/>
          <p:cNvSpPr txBox="1"/>
          <p:nvPr>
            <p:ph idx="4294967295" type="title"/>
          </p:nvPr>
        </p:nvSpPr>
        <p:spPr>
          <a:xfrm>
            <a:off x="4705156" y="2277102"/>
            <a:ext cx="2080200" cy="552000"/>
          </a:xfrm>
          <a:prstGeom prst="rect">
            <a:avLst/>
          </a:prstGeom>
        </p:spPr>
        <p:txBody>
          <a:bodyPr anchorCtr="0" anchor="t" bIns="92025" lIns="92025" spcFirstLastPara="1" rIns="92025" wrap="square" tIns="9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11"/>
              <a:t>MISSION</a:t>
            </a:r>
            <a:endParaRPr sz="2818"/>
          </a:p>
        </p:txBody>
      </p:sp>
      <p:sp>
        <p:nvSpPr>
          <p:cNvPr id="227" name="Google Shape;227;p38"/>
          <p:cNvSpPr txBox="1"/>
          <p:nvPr>
            <p:ph idx="4294967295" type="subTitle"/>
          </p:nvPr>
        </p:nvSpPr>
        <p:spPr>
          <a:xfrm>
            <a:off x="4790831" y="2917750"/>
            <a:ext cx="2604900" cy="1243200"/>
          </a:xfrm>
          <a:prstGeom prst="rect">
            <a:avLst/>
          </a:prstGeom>
        </p:spPr>
        <p:txBody>
          <a:bodyPr anchorCtr="0" anchor="t" bIns="92025" lIns="92025" spcFirstLastPara="1" rIns="92025" wrap="square" tIns="92025">
            <a:noAutofit/>
          </a:bodyPr>
          <a:lstStyle/>
          <a:p>
            <a:pPr indent="-306844" lvl="0" marL="46014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Démarche</a:t>
            </a:r>
            <a:endParaRPr sz="1209">
              <a:solidFill>
                <a:schemeClr val="lt1"/>
              </a:solidFill>
            </a:endParaRPr>
          </a:p>
          <a:p>
            <a:pPr indent="-306844" lvl="0" marL="46014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Architecture</a:t>
            </a:r>
            <a:endParaRPr sz="1209">
              <a:solidFill>
                <a:schemeClr val="lt1"/>
              </a:solidFill>
            </a:endParaRPr>
          </a:p>
          <a:p>
            <a:pPr indent="-306844" lvl="0" marL="46014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Exemple d’éxecution</a:t>
            </a:r>
            <a:endParaRPr sz="1209">
              <a:solidFill>
                <a:schemeClr val="lt1"/>
              </a:solidFill>
            </a:endParaRPr>
          </a:p>
          <a:p>
            <a:pPr indent="-306844" lvl="0" marL="46014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9"/>
              <a:buChar char="●"/>
            </a:pPr>
            <a:r>
              <a:rPr lang="en" sz="1209">
                <a:solidFill>
                  <a:schemeClr val="lt1"/>
                </a:solidFill>
              </a:rPr>
              <a:t>Résultats</a:t>
            </a:r>
            <a:endParaRPr sz="1209">
              <a:solidFill>
                <a:schemeClr val="lt1"/>
              </a:solidFill>
            </a:endParaRPr>
          </a:p>
        </p:txBody>
      </p:sp>
      <p:sp>
        <p:nvSpPr>
          <p:cNvPr id="228" name="Google Shape;228;p38"/>
          <p:cNvSpPr txBox="1"/>
          <p:nvPr>
            <p:ph idx="4294967295" type="title"/>
          </p:nvPr>
        </p:nvSpPr>
        <p:spPr>
          <a:xfrm>
            <a:off x="5173275" y="1575655"/>
            <a:ext cx="929700" cy="728700"/>
          </a:xfrm>
          <a:prstGeom prst="rect">
            <a:avLst/>
          </a:prstGeom>
        </p:spPr>
        <p:txBody>
          <a:bodyPr anchorCtr="0" anchor="t" bIns="92025" lIns="92025" spcFirstLastPara="1" rIns="92025" wrap="square" tIns="92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23">
                <a:solidFill>
                  <a:schemeClr val="lt2"/>
                </a:solidFill>
              </a:rPr>
              <a:t>03</a:t>
            </a:r>
            <a:endParaRPr sz="2818"/>
          </a:p>
        </p:txBody>
      </p:sp>
      <p:cxnSp>
        <p:nvCxnSpPr>
          <p:cNvPr id="229" name="Google Shape;229;p38"/>
          <p:cNvCxnSpPr/>
          <p:nvPr/>
        </p:nvCxnSpPr>
        <p:spPr>
          <a:xfrm>
            <a:off x="5455935" y="2279620"/>
            <a:ext cx="399900" cy="0"/>
          </a:xfrm>
          <a:prstGeom prst="straightConnector1">
            <a:avLst/>
          </a:prstGeom>
          <a:noFill/>
          <a:ln cap="flat" cmpd="sng" w="9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518" rotWithShape="0" algn="bl" dir="5400000" dist="19173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760325" y="3453850"/>
            <a:ext cx="444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5" name="Google Shape;235;p3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title="cloud-icon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200"/>
            <a:ext cx="5085525" cy="47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idx="4" type="title"/>
          </p:nvPr>
        </p:nvSpPr>
        <p:spPr>
          <a:xfrm>
            <a:off x="938500" y="445025"/>
            <a:ext cx="5638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l’entreprise</a:t>
            </a:r>
            <a:endParaRPr/>
          </a:p>
        </p:txBody>
      </p:sp>
      <p:cxnSp>
        <p:nvCxnSpPr>
          <p:cNvPr id="244" name="Google Shape;244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0"/>
          <p:cNvSpPr txBox="1"/>
          <p:nvPr>
            <p:ph type="title"/>
          </p:nvPr>
        </p:nvSpPr>
        <p:spPr>
          <a:xfrm>
            <a:off x="650150" y="1898686"/>
            <a:ext cx="33246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est Cloud Temple ?</a:t>
            </a:r>
            <a:endParaRPr/>
          </a:p>
        </p:txBody>
      </p:sp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453561" y="2325461"/>
            <a:ext cx="4519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Fondée en 2016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Entreprise française spécialisée dans la transformation numérique, l’hébergement sécurisé et l’infogérance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</a:t>
            </a:r>
            <a:r>
              <a:rPr lang="en" sz="1200"/>
              <a:t>cteur majeur du cloud de confiance en France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Certifié SecNumCloud, HDS et ISO 27001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Plus de 230 collaborateurs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47" name="Google Shape;247;p40"/>
          <p:cNvCxnSpPr/>
          <p:nvPr/>
        </p:nvCxnSpPr>
        <p:spPr>
          <a:xfrm>
            <a:off x="1511073" y="2325454"/>
            <a:ext cx="155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8" name="Google Shape;248;p40" title="cloud-templ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998" y="761528"/>
            <a:ext cx="4519475" cy="43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4" type="title"/>
          </p:nvPr>
        </p:nvSpPr>
        <p:spPr>
          <a:xfrm>
            <a:off x="938500" y="445025"/>
            <a:ext cx="56388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Équipe</a:t>
            </a:r>
            <a:endParaRPr/>
          </a:p>
        </p:txBody>
      </p:sp>
      <p:cxnSp>
        <p:nvCxnSpPr>
          <p:cNvPr id="255" name="Google Shape;255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876594" y="3511320"/>
            <a:ext cx="14379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Platforms</a:t>
            </a:r>
            <a:endParaRPr sz="1400"/>
          </a:p>
        </p:txBody>
      </p:sp>
      <p:sp>
        <p:nvSpPr>
          <p:cNvPr id="258" name="Google Shape;258;p41"/>
          <p:cNvSpPr txBox="1"/>
          <p:nvPr>
            <p:ph idx="1" type="subTitle"/>
          </p:nvPr>
        </p:nvSpPr>
        <p:spPr>
          <a:xfrm>
            <a:off x="-339" y="3977650"/>
            <a:ext cx="41967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Mise en place et sécurisation des infrastructures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Automatisation des déploiements et processus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Pilotage de projets structurants</a:t>
            </a:r>
            <a:endParaRPr sz="1100"/>
          </a:p>
        </p:txBody>
      </p:sp>
      <p:cxnSp>
        <p:nvCxnSpPr>
          <p:cNvPr id="259" name="Google Shape;259;p41"/>
          <p:cNvCxnSpPr/>
          <p:nvPr/>
        </p:nvCxnSpPr>
        <p:spPr>
          <a:xfrm>
            <a:off x="815844" y="3932509"/>
            <a:ext cx="155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0" name="Google Shape;260;p41" title="organigr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15"/>
            <a:ext cx="8839204" cy="19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type="title"/>
          </p:nvPr>
        </p:nvSpPr>
        <p:spPr>
          <a:xfrm>
            <a:off x="5726236" y="3511325"/>
            <a:ext cx="1559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 rôle</a:t>
            </a:r>
            <a:endParaRPr sz="1400"/>
          </a:p>
        </p:txBody>
      </p:sp>
      <p:cxnSp>
        <p:nvCxnSpPr>
          <p:cNvPr id="262" name="Google Shape;262;p41"/>
          <p:cNvCxnSpPr/>
          <p:nvPr/>
        </p:nvCxnSpPr>
        <p:spPr>
          <a:xfrm>
            <a:off x="5726244" y="3932509"/>
            <a:ext cx="155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3" name="Google Shape;263;p41"/>
          <p:cNvSpPr txBox="1"/>
          <p:nvPr>
            <p:ph idx="1" type="subTitle"/>
          </p:nvPr>
        </p:nvSpPr>
        <p:spPr>
          <a:xfrm>
            <a:off x="4407586" y="3977650"/>
            <a:ext cx="45273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Intégration d’outils de sécurité dans les pipelines CI/CD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Contribution à la sécurisation des environnements cloud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Analyses comparatives pour choix stratégiques</a:t>
            </a:r>
            <a:endParaRPr sz="1100"/>
          </a:p>
        </p:txBody>
      </p:sp>
      <p:sp>
        <p:nvSpPr>
          <p:cNvPr id="264" name="Google Shape;264;p41"/>
          <p:cNvSpPr txBox="1"/>
          <p:nvPr/>
        </p:nvSpPr>
        <p:spPr>
          <a:xfrm>
            <a:off x="2981200" y="3139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01 : Organigramme </a:t>
            </a:r>
            <a:endParaRPr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938500" y="445025"/>
            <a:ext cx="2850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Technologies</a:t>
            </a:r>
            <a:r>
              <a:rPr lang="en"/>
              <a:t> </a:t>
            </a:r>
            <a:endParaRPr/>
          </a:p>
        </p:txBody>
      </p:sp>
      <p:cxnSp>
        <p:nvCxnSpPr>
          <p:cNvPr id="270" name="Google Shape;270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1" name="Google Shape;27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2" name="Google Shape;272;p42" title="im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38" y="1562759"/>
            <a:ext cx="1118294" cy="11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 title="minio-logo-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630" y="1562762"/>
            <a:ext cx="1118300" cy="111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989" y="2681032"/>
            <a:ext cx="1069770" cy="11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 title="python-logo-png_seeklogo-33278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335" y="1562756"/>
            <a:ext cx="1118300" cy="11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 title="image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8014" y="2681034"/>
            <a:ext cx="1996881" cy="11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idx="4" type="title"/>
          </p:nvPr>
        </p:nvSpPr>
        <p:spPr>
          <a:xfrm>
            <a:off x="938500" y="445025"/>
            <a:ext cx="27630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Contexte</a:t>
            </a:r>
            <a:endParaRPr/>
          </a:p>
        </p:txBody>
      </p:sp>
      <p:cxnSp>
        <p:nvCxnSpPr>
          <p:cNvPr id="282" name="Google Shape;282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3" name="Google Shape;283;p43"/>
          <p:cNvSpPr txBox="1"/>
          <p:nvPr>
            <p:ph idx="1" type="subTitle"/>
          </p:nvPr>
        </p:nvSpPr>
        <p:spPr>
          <a:xfrm>
            <a:off x="3499353" y="257866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L’essor du cloud et des architectures modernes (microservices, conteneurs) complexifie encore la protection des environnements.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4" name="Google Shape;284;p43"/>
          <p:cNvSpPr txBox="1"/>
          <p:nvPr>
            <p:ph idx="3" type="subTitle"/>
          </p:nvPr>
        </p:nvSpPr>
        <p:spPr>
          <a:xfrm>
            <a:off x="5989409" y="257866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Dans ce contexte, les entreprises doivent concilier rapidité de livraison et sécurité renforcée.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1009303" y="2578663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La sécurité des systèmes d’information est devenue un enjeu majeur face à la multiplication des menaces (phishing, ransomware, DDoS…).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286" name="Google Shape;286;p43"/>
          <p:cNvCxnSpPr/>
          <p:nvPr/>
        </p:nvCxnSpPr>
        <p:spPr>
          <a:xfrm>
            <a:off x="4396953" y="2514685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87" name="Google Shape;287;p43"/>
          <p:cNvCxnSpPr/>
          <p:nvPr/>
        </p:nvCxnSpPr>
        <p:spPr>
          <a:xfrm>
            <a:off x="6887006" y="2514685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88" name="Google Shape;288;p43"/>
          <p:cNvCxnSpPr/>
          <p:nvPr/>
        </p:nvCxnSpPr>
        <p:spPr>
          <a:xfrm>
            <a:off x="1906906" y="2514685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9" name="Google Shape;289;p43"/>
          <p:cNvSpPr/>
          <p:nvPr/>
        </p:nvSpPr>
        <p:spPr>
          <a:xfrm>
            <a:off x="1700506" y="152180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4190553" y="152180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3"/>
          <p:cNvSpPr/>
          <p:nvPr/>
        </p:nvSpPr>
        <p:spPr>
          <a:xfrm>
            <a:off x="6680606" y="152180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3" title="cloud-compu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50" y="1628615"/>
            <a:ext cx="471000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 title="23455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550" y="1628625"/>
            <a:ext cx="471000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 title="pngtree-hacker-vector-icon-design-illustration-png-image_899793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325" y="1628625"/>
            <a:ext cx="470949" cy="4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title="30678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4550" y="3870163"/>
            <a:ext cx="365949" cy="36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 title="1799466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3181" y="3929256"/>
            <a:ext cx="350725" cy="3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 title="404623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8788" y="3954987"/>
            <a:ext cx="350725" cy="3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938500" y="445025"/>
            <a:ext cx="34110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 2020 et 2024</a:t>
            </a:r>
            <a:endParaRPr/>
          </a:p>
        </p:txBody>
      </p:sp>
      <p:cxnSp>
        <p:nvCxnSpPr>
          <p:cNvPr id="304" name="Google Shape;304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5" name="Google Shape;305;p44"/>
          <p:cNvSpPr/>
          <p:nvPr/>
        </p:nvSpPr>
        <p:spPr>
          <a:xfrm>
            <a:off x="938499" y="2600025"/>
            <a:ext cx="2097900" cy="209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 txBox="1"/>
          <p:nvPr>
            <p:ph idx="4294967295" type="title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93</a:t>
            </a:r>
            <a:r>
              <a:rPr lang="en" sz="3600">
                <a:solidFill>
                  <a:schemeClr val="accent6"/>
                </a:solidFill>
              </a:rPr>
              <a:t>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307" name="Google Shape;307;p44"/>
          <p:cNvSpPr txBox="1"/>
          <p:nvPr>
            <p:ph idx="4294967295" type="subTitle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Niveau d’infiltration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308" name="Google Shape;308;p44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 txBox="1"/>
          <p:nvPr>
            <p:ph idx="4294967295" type="title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140</a:t>
            </a:r>
            <a:r>
              <a:rPr lang="en" sz="4800">
                <a:solidFill>
                  <a:schemeClr val="accent6"/>
                </a:solidFill>
              </a:rPr>
              <a:t>%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310" name="Google Shape;310;p44"/>
          <p:cNvSpPr txBox="1"/>
          <p:nvPr>
            <p:ph idx="4294967295" type="subTitle"/>
          </p:nvPr>
        </p:nvSpPr>
        <p:spPr>
          <a:xfrm>
            <a:off x="3523050" y="3132963"/>
            <a:ext cx="20979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Volume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d’incident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311" name="Google Shape;311;p44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4294967295" type="title"/>
          </p:nvPr>
        </p:nvSpPr>
        <p:spPr>
          <a:xfrm>
            <a:off x="5864240" y="1593759"/>
            <a:ext cx="2584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40</a:t>
            </a:r>
            <a:r>
              <a:rPr lang="en" sz="3600">
                <a:solidFill>
                  <a:schemeClr val="accent6"/>
                </a:solidFill>
              </a:rPr>
              <a:t>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313" name="Google Shape;313;p44"/>
          <p:cNvSpPr txBox="1"/>
          <p:nvPr>
            <p:ph idx="4294967295" type="subTitle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PME vs cyberattaque</a:t>
            </a:r>
            <a:endParaRPr sz="1400">
              <a:solidFill>
                <a:schemeClr val="accent6"/>
              </a:solidFill>
            </a:endParaRPr>
          </a:p>
        </p:txBody>
      </p:sp>
      <p:cxnSp>
        <p:nvCxnSpPr>
          <p:cNvPr id="314" name="Google Shape;314;p44"/>
          <p:cNvCxnSpPr>
            <a:stCxn id="311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44"/>
          <p:cNvCxnSpPr>
            <a:stCxn id="308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4"/>
          <p:cNvCxnSpPr>
            <a:stCxn id="305" idx="4"/>
          </p:cNvCxnSpPr>
          <p:nvPr/>
        </p:nvCxnSpPr>
        <p:spPr>
          <a:xfrm>
            <a:off x="1987449" y="4697925"/>
            <a:ext cx="0" cy="712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6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